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5344780-802E-4E0B-A9D1-D49E2CD692F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1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5358FA7-0232-4C8B-99F9-9D081ACE9F9E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1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algn="l" defTabSz="457200">
              <a:spcBef>
                <a:spcPts val="28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algn="l" defTabSz="457200">
              <a:spcBef>
                <a:spcPts val="28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lvl="1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lvl="2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3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4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5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743200" lvl="6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F18CDBF-C1B9-4A6C-8D14-E2CF393BB18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D1BDF26-FE7B-441C-A4DD-131BF45F7EE3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 vert="eaVert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7263617-9DC9-4D93-BBB7-2614114B8389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71B76C2-FBDD-4197-8D7C-650DDFC29923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000" b="1" u="none" strike="noStrike" cap="all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 lang="en-US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000" b="0" u="none" strike="noStrike">
              <a:solidFill>
                <a:schemeClr val="dk1">
                  <a:tint val="75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FC233B4-1C6C-4F38-A397-CCDC1EB74674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19DCE04-62B7-40E8-AD69-EEE753F55DE7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  <a:def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  <a:def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82D22AC-E888-4616-950D-B1FC17EADC71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C54A993-C376-4B28-981C-FF86AD9470CE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908CDD8-FBF1-461A-90A5-163FCF6D2475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 defTabSz="457200"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 defTabSz="457200"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 defTabSz="457200"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4EF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2" name="Picture 2" descr="logo-navy.png"/>
          <p:cNvPicPr/>
          <p:nvPr/>
        </p:nvPicPr>
        <p:blipFill>
          <a:blip r:embed="rId1"/>
          <a:stretch/>
        </p:blipFill>
        <p:spPr>
          <a:xfrm>
            <a:off x="822960" y="640080"/>
            <a:ext cx="2354400" cy="36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Rounded Rectangle 3"/>
          <p:cNvSpPr/>
          <p:nvPr/>
        </p:nvSpPr>
        <p:spPr>
          <a:xfrm>
            <a:off x="822960" y="1965960"/>
            <a:ext cx="158328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ROLLOUT PLAYBOOK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TextBox 4"/>
          <p:cNvSpPr/>
          <p:nvPr/>
        </p:nvSpPr>
        <p:spPr>
          <a:xfrm>
            <a:off x="822960" y="2423160"/>
            <a:ext cx="10378440" cy="6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4000"/>
              </a:lnSpc>
            </a:pPr>
            <a:r>
              <a:rPr lang="en-US" sz="4400" b="1" u="none" spc="-111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Bringing HeadshotPro to your company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extBox 5"/>
          <p:cNvSpPr/>
          <p:nvPr/>
        </p:nvSpPr>
        <p:spPr>
          <a:xfrm>
            <a:off x="822960" y="3886200"/>
            <a:ext cx="841212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7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A guide to set it up, get the right people on board, and make the rollout a success.</a:t>
            </a:r>
            <a:endParaRPr lang="en-US" sz="1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TextBox 6"/>
          <p:cNvSpPr/>
          <p:nvPr/>
        </p:nvSpPr>
        <p:spPr>
          <a:xfrm>
            <a:off x="822960" y="4709160"/>
            <a:ext cx="1054548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20000"/>
              </a:lnSpc>
            </a:pPr>
            <a:r>
              <a:rPr lang="en-US" sz="13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Make the case</a:t>
            </a:r>
            <a:r>
              <a:rPr lang="en-US" sz="13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   →   </a:t>
            </a:r>
            <a:r>
              <a:rPr lang="en-US" sz="13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Get buy-in</a:t>
            </a:r>
            <a:r>
              <a:rPr lang="en-US" sz="13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   →   </a:t>
            </a:r>
            <a:r>
              <a:rPr lang="en-US" sz="13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Set the standard</a:t>
            </a:r>
            <a:r>
              <a:rPr lang="en-US" sz="13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   →   </a:t>
            </a:r>
            <a:r>
              <a:rPr lang="en-US" sz="13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Pilot</a:t>
            </a:r>
            <a:r>
              <a:rPr lang="en-US" sz="13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   →   </a:t>
            </a:r>
            <a:r>
              <a:rPr lang="en-US" sz="13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Roll out</a:t>
            </a:r>
            <a:r>
              <a:rPr lang="en-US" sz="13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   →   </a:t>
            </a:r>
            <a:r>
              <a:rPr lang="en-US" sz="13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Keep it running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TextBox 7"/>
          <p:cNvSpPr/>
          <p:nvPr/>
        </p:nvSpPr>
        <p:spPr>
          <a:xfrm>
            <a:off x="822960" y="5989320"/>
            <a:ext cx="1054548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200" b="1" u="none" spc="48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[Company name]  ·  [date]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57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8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10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Rounded Rectangle 5"/>
          <p:cNvSpPr/>
          <p:nvPr/>
        </p:nvSpPr>
        <p:spPr>
          <a:xfrm>
            <a:off x="822960" y="914400"/>
            <a:ext cx="120852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STEP 3 OF 4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Roll out in waves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TextBox 7"/>
          <p:cNvSpPr/>
          <p:nvPr/>
        </p:nvSpPr>
        <p:spPr>
          <a:xfrm>
            <a:off x="822960" y="1993320"/>
            <a:ext cx="105454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Invite the company a few groups at a time.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TextBox 8"/>
          <p:cNvSpPr/>
          <p:nvPr/>
        </p:nvSpPr>
        <p:spPr>
          <a:xfrm>
            <a:off x="822960" y="2560320"/>
            <a:ext cx="10545480" cy="329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Pick how to split it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by team, office, or region, whichever matches how you're organized.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Use sub-teams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to group people; give big offices their own local admin so it doesn't all funnel through one person.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Invite each wave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individual emails for tight tracking, or a domain-locked invite link for self-serve groups.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Track progress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on the Members page (Invited → Joined → Generating → Finished) and send reminders.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Stagger it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roughly one group per week keeps reminders and spend manageable.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Rounded Rectangle 9"/>
          <p:cNvSpPr/>
          <p:nvPr/>
        </p:nvSpPr>
        <p:spPr>
          <a:xfrm>
            <a:off x="822960" y="5440680"/>
            <a:ext cx="10545480" cy="73116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Start with the most visible teams (leadership, sales, client-facing) so the value shows up fast.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66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7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11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Rounded Rectangle 5"/>
          <p:cNvSpPr/>
          <p:nvPr/>
        </p:nvSpPr>
        <p:spPr>
          <a:xfrm>
            <a:off x="822960" y="914400"/>
            <a:ext cx="120852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STEP 4 OF 4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Keep it running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TextBox 7"/>
          <p:cNvSpPr/>
          <p:nvPr/>
        </p:nvSpPr>
        <p:spPr>
          <a:xfrm>
            <a:off x="822960" y="1993320"/>
            <a:ext cx="105454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Make HeadshotPro part of how the company works.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TextBox 8"/>
          <p:cNvSpPr/>
          <p:nvPr/>
        </p:nvSpPr>
        <p:spPr>
          <a:xfrm>
            <a:off x="822960" y="2651760"/>
            <a:ext cx="10545480" cy="32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8000"/>
              </a:lnSpc>
              <a:spcAft>
                <a:spcPts val="1100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New hires on day one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add a headshot invite to onboarding, or automate it from your HR system. They inherit your locked standard.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100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Top up credits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low-balance alerts are on by default; pick a reorder point so a new hire is never blocked.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100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Refresh on a cadence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auto re-invite every 12–24 months so headshots stay current.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100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Name an owner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one person who checks the dashboard monthly (usually People Ops or whoever ran the rollout).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Rounded Rectangle 9"/>
          <p:cNvSpPr/>
          <p:nvPr/>
        </p:nvSpPr>
        <p:spPr>
          <a:xfrm>
            <a:off x="822960" y="5394960"/>
            <a:ext cx="10545480" cy="73116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Because the standard is locked in Step 1, new hires and refreshes need zero setup.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75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6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12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Rounded Rectangle 5"/>
          <p:cNvSpPr/>
          <p:nvPr/>
        </p:nvSpPr>
        <p:spPr>
          <a:xfrm>
            <a:off x="822960" y="914400"/>
            <a:ext cx="165852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MEMBER EXPERIENCE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What it looks like for your team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TextBox 7"/>
          <p:cNvSpPr/>
          <p:nvPr/>
        </p:nvSpPr>
        <p:spPr>
          <a:xfrm>
            <a:off x="822960" y="1993320"/>
            <a:ext cx="1024092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The member experience is simple — no studio, no scheduling, done on their own time.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TextBox 8"/>
          <p:cNvSpPr/>
          <p:nvPr/>
        </p:nvSpPr>
        <p:spPr>
          <a:xfrm>
            <a:off x="822960" y="2743200"/>
            <a:ext cx="10545480" cy="31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1 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They get an invite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by email or a link you share.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2 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They upload a few photos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from any device, guided step by step — about 5–10 minutes, whenever suits them.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3 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AI generates their headshots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ready in about 15 minutes.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4 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They pick their favorites.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Everyone gets a free retry if they're not happy.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5 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Done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an on-brand headshot ready for LinkedIn, email signatures, and the company directory.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Rounded Rectangle 9"/>
          <p:cNvSpPr/>
          <p:nvPr/>
        </p:nvSpPr>
        <p:spPr>
          <a:xfrm>
            <a:off x="822960" y="5532120"/>
            <a:ext cx="10545480" cy="71280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4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“The process couldn't be easier.”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300"/>
              </a:spcBef>
            </a:pPr>
            <a:r>
              <a:rPr lang="en-US" sz="1150" b="1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— HubSpot sales team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84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5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13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Rounded Rectangle 5"/>
          <p:cNvSpPr/>
          <p:nvPr/>
        </p:nvSpPr>
        <p:spPr>
          <a:xfrm>
            <a:off x="822960" y="914400"/>
            <a:ext cx="306324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WORKS WITH YOUR PHOTOGRAPHER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Works alongside your photographer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TextBox 7"/>
          <p:cNvSpPr/>
          <p:nvPr/>
        </p:nvSpPr>
        <p:spPr>
          <a:xfrm>
            <a:off x="822960" y="1993320"/>
            <a:ext cx="105454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You don't have to replace anyone.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TextBox 8"/>
          <p:cNvSpPr/>
          <p:nvPr/>
        </p:nvSpPr>
        <p:spPr>
          <a:xfrm>
            <a:off x="822960" y="2743200"/>
            <a:ext cx="10545480" cy="31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8000"/>
              </a:lnSpc>
              <a:spcAft>
                <a:spcPts val="1199"/>
              </a:spcAft>
            </a:pPr>
            <a:r>
              <a:rPr lang="en-US" sz="15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5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Keep your photographer</a:t>
            </a:r>
            <a:r>
              <a:rPr lang="en-US" sz="15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for executive portraits and the big planned shoots.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199"/>
              </a:spcAft>
            </a:pPr>
            <a:r>
              <a:rPr lang="en-US" sz="15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5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Use HeadshotPro for everyone in between</a:t>
            </a:r>
            <a:r>
              <a:rPr lang="en-US" sz="15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new hires, promotions, and offices that missed the last rotation.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199"/>
              </a:spcAft>
            </a:pPr>
            <a:r>
              <a:rPr lang="en-US" sz="15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5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Replace the old process entirely, or just fill the gaps</a:t>
            </a:r>
            <a:r>
              <a:rPr lang="en-US" sz="15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between visits — your call.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Rounded Rectangle 9"/>
          <p:cNvSpPr/>
          <p:nvPr/>
        </p:nvSpPr>
        <p:spPr>
          <a:xfrm>
            <a:off x="822960" y="4937760"/>
            <a:ext cx="10545480" cy="73116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The point is that no one waits six months for a current headshot.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4EF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93" name="Picture 2" descr="logo-navy.png"/>
          <p:cNvPicPr/>
          <p:nvPr/>
        </p:nvPicPr>
        <p:blipFill>
          <a:blip r:embed="rId1"/>
          <a:stretch/>
        </p:blipFill>
        <p:spPr>
          <a:xfrm>
            <a:off x="822960" y="548640"/>
            <a:ext cx="1883160" cy="29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4" name="Rounded Rectangle 3"/>
          <p:cNvSpPr/>
          <p:nvPr/>
        </p:nvSpPr>
        <p:spPr>
          <a:xfrm>
            <a:off x="822960" y="1143000"/>
            <a:ext cx="113364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NEXT STEPS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TextBox 4"/>
          <p:cNvSpPr/>
          <p:nvPr/>
        </p:nvSpPr>
        <p:spPr>
          <a:xfrm>
            <a:off x="822960" y="15728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Checklist &amp; next steps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TextBox 5"/>
          <p:cNvSpPr/>
          <p:nvPr/>
        </p:nvSpPr>
        <p:spPr>
          <a:xfrm>
            <a:off x="822960" y="2514600"/>
            <a:ext cx="338292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200" b="1" u="none" spc="96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GET ON BOARD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TextBox 6"/>
          <p:cNvSpPr/>
          <p:nvPr/>
        </p:nvSpPr>
        <p:spPr>
          <a:xfrm>
            <a:off x="822960" y="2926080"/>
            <a:ext cx="3382920" cy="27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5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▢  </a:t>
            </a:r>
            <a:r>
              <a:rPr lang="en-US" sz="13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Stakeholders aligned (Leadership, HR, Marketing, IT, Procurement)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5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▢  </a:t>
            </a:r>
            <a:r>
              <a:rPr lang="en-US" sz="13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Compliance pack sent to legal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5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▢  </a:t>
            </a:r>
            <a:r>
              <a:rPr lang="en-US" sz="13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Pricing / invoicing confirmed with account manager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TextBox 7"/>
          <p:cNvSpPr/>
          <p:nvPr/>
        </p:nvSpPr>
        <p:spPr>
          <a:xfrm>
            <a:off x="4389120" y="2514600"/>
            <a:ext cx="338292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200" b="1" u="none" spc="96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SET UP &amp; LAUNCH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TextBox 8"/>
          <p:cNvSpPr/>
          <p:nvPr/>
        </p:nvSpPr>
        <p:spPr>
          <a:xfrm>
            <a:off x="4389120" y="2926080"/>
            <a:ext cx="3382920" cy="27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5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▢  </a:t>
            </a:r>
            <a:r>
              <a:rPr lang="en-US" sz="13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Standard set (logo, backdrops, outfits, template, credits)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5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▢  </a:t>
            </a:r>
            <a:r>
              <a:rPr lang="en-US" sz="13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Pilot run with 10–15 people; look locked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5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▢  </a:t>
            </a:r>
            <a:r>
              <a:rPr lang="en-US" sz="13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Waves planned (team / office / region)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5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▢  </a:t>
            </a:r>
            <a:r>
              <a:rPr lang="en-US" sz="13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New-hire invite added to onboarding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5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▢  </a:t>
            </a:r>
            <a:r>
              <a:rPr lang="en-US" sz="13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Owner named, refresh cadence on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Rounded Rectangle 9"/>
          <p:cNvSpPr/>
          <p:nvPr/>
        </p:nvSpPr>
        <p:spPr>
          <a:xfrm>
            <a:off x="7955280" y="2514600"/>
            <a:ext cx="3382920" cy="2605680"/>
          </a:xfrm>
          <a:prstGeom prst="roundRect">
            <a:avLst>
              <a:gd name="adj" fmla="val 7000"/>
            </a:avLst>
          </a:prstGeom>
          <a:solidFill>
            <a:srgbClr val="17114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tIns="274320" rIns="274320" bIns="274320" anchor="ctr">
            <a:noAutofit/>
          </a:bodyPr>
          <a:p>
            <a:pPr defTabSz="457200">
              <a:lnSpc>
                <a:spcPct val="115000"/>
              </a:lnSpc>
            </a:pPr>
            <a:r>
              <a:rPr lang="en-US" sz="1600" b="1" u="none" strike="noStrike">
                <a:solidFill>
                  <a:srgbClr val="FFFFFF"/>
                </a:solidFill>
                <a:effectLst/>
                <a:uFillTx/>
                <a:latin typeface="Plus Jakarta Sans"/>
              </a:rPr>
              <a:t>Questions or enterprise features?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30000"/>
              </a:lnSpc>
              <a:spcBef>
                <a:spcPts val="1001"/>
              </a:spcBef>
            </a:pPr>
            <a:r>
              <a:rPr lang="en-US" sz="1250" b="0" u="none" strike="noStrike">
                <a:solidFill>
                  <a:srgbClr val="C9C4E8"/>
                </a:solidFill>
                <a:effectLst/>
                <a:uFillTx/>
                <a:latin typeface="Plus Jakarta Sans"/>
              </a:rPr>
              <a:t>Your account manager can set up SSO, custom pricing, and the compliance pack.</a:t>
            </a:r>
            <a:endParaRPr lang="en-US" sz="125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400"/>
              </a:spcBef>
            </a:pPr>
            <a:r>
              <a:rPr lang="en-US" sz="1400" b="1" u="none" strike="noStrike">
                <a:solidFill>
                  <a:srgbClr val="7FD8CF"/>
                </a:solidFill>
                <a:effectLst/>
                <a:uFillTx/>
                <a:latin typeface="Plus Jakarta Sans"/>
              </a:rPr>
              <a:t>sales@headshotpro.com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9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Rounded Rectangle 5"/>
          <p:cNvSpPr/>
          <p:nvPr/>
        </p:nvSpPr>
        <p:spPr>
          <a:xfrm>
            <a:off x="822960" y="914400"/>
            <a:ext cx="192024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WHY HEADSHOTPRO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Why bring it in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TextBox 7"/>
          <p:cNvSpPr/>
          <p:nvPr/>
        </p:nvSpPr>
        <p:spPr>
          <a:xfrm>
            <a:off x="822960" y="1993320"/>
            <a:ext cx="1024092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One system for headshots across the whole company — instead of every office and new hire handled differently, or not at all.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TextBox 8"/>
          <p:cNvSpPr/>
          <p:nvPr/>
        </p:nvSpPr>
        <p:spPr>
          <a:xfrm>
            <a:off x="822960" y="2788920"/>
            <a:ext cx="10545480" cy="306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One consistent standard everywhere.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The same on-brand look across every team and office.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Always current.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New hires get a headshot in week one, no waiting for the next photographer visit. The directory stops drifting out of date.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Scales with hiring.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It runs continuously and fits into how you already onboard.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Visibility.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Track who's done and who hasn't from one dashboard, with exports for reporting.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Rounded Rectangle 9"/>
          <p:cNvSpPr/>
          <p:nvPr/>
        </p:nvSpPr>
        <p:spPr>
          <a:xfrm>
            <a:off x="822960" y="5440680"/>
            <a:ext cx="10545480" cy="77688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You're not ordering a batch of photos. You're building a system that keeps the company looking sharp as it grows.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78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Rounded Rectangle 5"/>
          <p:cNvSpPr/>
          <p:nvPr/>
        </p:nvSpPr>
        <p:spPr>
          <a:xfrm>
            <a:off x="822960" y="914400"/>
            <a:ext cx="75852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PROOF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Trusted by companies like yours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Rectangle 7"/>
          <p:cNvSpPr/>
          <p:nvPr/>
        </p:nvSpPr>
        <p:spPr>
          <a:xfrm>
            <a:off x="822960" y="2194560"/>
            <a:ext cx="10545480" cy="456840"/>
          </a:xfrm>
          <a:prstGeom prst="rect">
            <a:avLst/>
          </a:prstGeom>
          <a:solidFill>
            <a:srgbClr val="17114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4" name="TextBox 8"/>
          <p:cNvSpPr/>
          <p:nvPr/>
        </p:nvSpPr>
        <p:spPr>
          <a:xfrm>
            <a:off x="969120" y="2194560"/>
            <a:ext cx="232236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pc="11" strike="noStrike">
                <a:solidFill>
                  <a:srgbClr val="FFFFFF"/>
                </a:solidFill>
                <a:effectLst/>
                <a:uFillTx/>
                <a:latin typeface="Plus Jakarta Sans"/>
              </a:rPr>
              <a:t>Company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TextBox 9"/>
          <p:cNvSpPr/>
          <p:nvPr/>
        </p:nvSpPr>
        <p:spPr>
          <a:xfrm>
            <a:off x="3620880" y="2194560"/>
            <a:ext cx="241380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pc="11" strike="noStrike">
                <a:solidFill>
                  <a:srgbClr val="FFFFFF"/>
                </a:solidFill>
                <a:effectLst/>
                <a:uFillTx/>
                <a:latin typeface="Plus Jakarta Sans"/>
              </a:rPr>
              <a:t>Scale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TextBox 10"/>
          <p:cNvSpPr/>
          <p:nvPr/>
        </p:nvSpPr>
        <p:spPr>
          <a:xfrm>
            <a:off x="6318360" y="2194560"/>
            <a:ext cx="504720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00000"/>
              </a:lnSpc>
            </a:pPr>
            <a:r>
              <a:rPr lang="en-US" sz="1250" b="1" u="none" spc="11" strike="noStrike">
                <a:solidFill>
                  <a:srgbClr val="FFFFFF"/>
                </a:solidFill>
                <a:effectLst/>
                <a:uFillTx/>
                <a:latin typeface="Plus Jakarta Sans"/>
              </a:rPr>
              <a:t>Result</a:t>
            </a:r>
            <a:endParaRPr lang="en-US" sz="12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Rectangle 11"/>
          <p:cNvSpPr/>
          <p:nvPr/>
        </p:nvSpPr>
        <p:spPr>
          <a:xfrm>
            <a:off x="822960" y="2651760"/>
            <a:ext cx="10545480" cy="585000"/>
          </a:xfrm>
          <a:prstGeom prst="rect">
            <a:avLst/>
          </a:prstGeom>
          <a:solidFill>
            <a:srgbClr val="FDFBF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88" name="Picture 12" descr="price-benowitz.png"/>
          <p:cNvPicPr/>
          <p:nvPr/>
        </p:nvPicPr>
        <p:blipFill>
          <a:blip r:embed="rId2"/>
          <a:stretch/>
        </p:blipFill>
        <p:spPr>
          <a:xfrm>
            <a:off x="969120" y="2788920"/>
            <a:ext cx="2091960" cy="3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TextBox 13"/>
          <p:cNvSpPr/>
          <p:nvPr/>
        </p:nvSpPr>
        <p:spPr>
          <a:xfrm>
            <a:off x="3620880" y="2651760"/>
            <a:ext cx="2413800" cy="5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12000"/>
              </a:lnSpc>
            </a:pPr>
            <a:r>
              <a:rPr lang="en-US" sz="12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40 US offices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TextBox 14"/>
          <p:cNvSpPr/>
          <p:nvPr/>
        </p:nvSpPr>
        <p:spPr>
          <a:xfrm>
            <a:off x="6318360" y="2651760"/>
            <a:ext cx="5047200" cy="5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12000"/>
              </a:lnSpc>
            </a:pPr>
            <a:r>
              <a:rPr lang="en-US" sz="12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$15,000+ and 150+ hours saved a year; consistent across all 40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Rectangle 15"/>
          <p:cNvSpPr/>
          <p:nvPr/>
        </p:nvSpPr>
        <p:spPr>
          <a:xfrm>
            <a:off x="822960" y="3237120"/>
            <a:ext cx="10545480" cy="585000"/>
          </a:xfrm>
          <a:prstGeom prst="rect">
            <a:avLst/>
          </a:prstGeom>
          <a:solidFill>
            <a:srgbClr val="F6F5F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92" name="Picture 16" descr="solugenix.png"/>
          <p:cNvPicPr/>
          <p:nvPr/>
        </p:nvPicPr>
        <p:blipFill>
          <a:blip r:embed="rId3"/>
          <a:stretch/>
        </p:blipFill>
        <p:spPr>
          <a:xfrm>
            <a:off x="969120" y="3374280"/>
            <a:ext cx="1994040" cy="3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" name="TextBox 17"/>
          <p:cNvSpPr/>
          <p:nvPr/>
        </p:nvSpPr>
        <p:spPr>
          <a:xfrm>
            <a:off x="3620880" y="3237120"/>
            <a:ext cx="2413800" cy="5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12000"/>
              </a:lnSpc>
            </a:pPr>
            <a:r>
              <a:rPr lang="en-US" sz="12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2,000+ across US, Asia, Caribbean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TextBox 18"/>
          <p:cNvSpPr/>
          <p:nvPr/>
        </p:nvSpPr>
        <p:spPr>
          <a:xfrm>
            <a:off x="6318360" y="3237120"/>
            <a:ext cx="5047200" cy="5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12000"/>
              </a:lnSpc>
            </a:pPr>
            <a:r>
              <a:rPr lang="en-US" sz="12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Unified leadership headshots; delivered in under an hour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Rectangle 19"/>
          <p:cNvSpPr/>
          <p:nvPr/>
        </p:nvSpPr>
        <p:spPr>
          <a:xfrm>
            <a:off x="822960" y="3822120"/>
            <a:ext cx="10545480" cy="585000"/>
          </a:xfrm>
          <a:prstGeom prst="rect">
            <a:avLst/>
          </a:prstGeom>
          <a:solidFill>
            <a:srgbClr val="FDFBF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96" name="Picture 20" descr="grape-law.png"/>
          <p:cNvPicPr/>
          <p:nvPr/>
        </p:nvPicPr>
        <p:blipFill>
          <a:blip r:embed="rId4"/>
          <a:stretch/>
        </p:blipFill>
        <p:spPr>
          <a:xfrm>
            <a:off x="969120" y="3959280"/>
            <a:ext cx="1344240" cy="3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TextBox 21"/>
          <p:cNvSpPr/>
          <p:nvPr/>
        </p:nvSpPr>
        <p:spPr>
          <a:xfrm>
            <a:off x="3620880" y="3822120"/>
            <a:ext cx="2413800" cy="5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12000"/>
              </a:lnSpc>
            </a:pPr>
            <a:r>
              <a:rPr lang="en-US" sz="12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100+ across 4 continents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TextBox 22"/>
          <p:cNvSpPr/>
          <p:nvPr/>
        </p:nvSpPr>
        <p:spPr>
          <a:xfrm>
            <a:off x="6318360" y="3822120"/>
            <a:ext cx="5047200" cy="5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12000"/>
              </a:lnSpc>
            </a:pPr>
            <a:r>
              <a:rPr lang="en-US" sz="12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New-hire headshots in under 2 hours; no logistics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Rectangle 23"/>
          <p:cNvSpPr/>
          <p:nvPr/>
        </p:nvSpPr>
        <p:spPr>
          <a:xfrm>
            <a:off x="822960" y="4407480"/>
            <a:ext cx="10545480" cy="585000"/>
          </a:xfrm>
          <a:prstGeom prst="rect">
            <a:avLst/>
          </a:prstGeom>
          <a:solidFill>
            <a:srgbClr val="F6F5F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00" name="Picture 24" descr="greengrowth-cpas.png"/>
          <p:cNvPicPr/>
          <p:nvPr/>
        </p:nvPicPr>
        <p:blipFill>
          <a:blip r:embed="rId5"/>
          <a:stretch/>
        </p:blipFill>
        <p:spPr>
          <a:xfrm>
            <a:off x="969120" y="4544640"/>
            <a:ext cx="1745280" cy="31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TextBox 25"/>
          <p:cNvSpPr/>
          <p:nvPr/>
        </p:nvSpPr>
        <p:spPr>
          <a:xfrm>
            <a:off x="3620880" y="4407480"/>
            <a:ext cx="2413800" cy="5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12000"/>
              </a:lnSpc>
            </a:pPr>
            <a:r>
              <a:rPr lang="en-US" sz="12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US, Argentina, Serbia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TextBox 26"/>
          <p:cNvSpPr/>
          <p:nvPr/>
        </p:nvSpPr>
        <p:spPr>
          <a:xfrm>
            <a:off x="6318360" y="4407480"/>
            <a:ext cx="5047200" cy="5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ctr">
            <a:spAutoFit/>
          </a:bodyPr>
          <a:p>
            <a:pPr defTabSz="457200">
              <a:lnSpc>
                <a:spcPct val="112000"/>
              </a:lnSpc>
            </a:pPr>
            <a:r>
              <a:rPr lang="en-US" sz="12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Boosted sales outreach and talent-acquisition response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Rounded Rectangle 27"/>
          <p:cNvSpPr/>
          <p:nvPr/>
        </p:nvSpPr>
        <p:spPr>
          <a:xfrm>
            <a:off x="822960" y="5257800"/>
            <a:ext cx="10545480" cy="95976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4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“If you're looking for a fast, cost-effective way to keep your team's professional images consistent and up to date, HeadshotPro makes it effortless.”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300"/>
              </a:spcBef>
            </a:pPr>
            <a:r>
              <a:rPr lang="en-US" sz="1150" b="1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— Aiden Pasternak, Price Benowitz</a:t>
            </a:r>
            <a:endParaRPr lang="en-US" sz="11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05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6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4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Rounded Rectangle 5"/>
          <p:cNvSpPr/>
          <p:nvPr/>
        </p:nvSpPr>
        <p:spPr>
          <a:xfrm>
            <a:off x="822960" y="914400"/>
            <a:ext cx="128340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STAKEHOLDERS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Get the right people on board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Box 7"/>
          <p:cNvSpPr/>
          <p:nvPr/>
        </p:nvSpPr>
        <p:spPr>
          <a:xfrm>
            <a:off x="822960" y="1993320"/>
            <a:ext cx="105454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Bring these stakeholders in early. What each one cares about, and the short answer.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1" name="Table 8"/>
          <p:cNvGraphicFramePr/>
          <p:nvPr/>
        </p:nvGraphicFramePr>
        <p:xfrm>
          <a:off x="822960" y="2697480"/>
          <a:ext cx="10542600" cy="3346200"/>
        </p:xfrm>
        <a:graphic>
          <a:graphicData uri="http://schemas.openxmlformats.org/drawingml/2006/table">
            <a:tbl>
              <a:tblPr/>
              <a:tblGrid>
                <a:gridCol w="2286000"/>
                <a:gridCol w="2834640"/>
                <a:gridCol w="5422320"/>
              </a:tblGrid>
              <a:tr h="42048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50" b="1" u="none" spc="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Plus Jakarta Sans"/>
                        </a:rPr>
                        <a:t>Who</a:t>
                      </a:r>
                      <a:endParaRPr lang="en-US" sz="125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114F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50" b="1" u="none" spc="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Plus Jakarta Sans"/>
                        </a:rPr>
                        <a:t>What they care about</a:t>
                      </a:r>
                      <a:endParaRPr lang="en-US" sz="125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114F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50" b="1" u="none" spc="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Plus Jakarta Sans"/>
                        </a:rPr>
                        <a:t>What to tell them</a:t>
                      </a:r>
                      <a:endParaRPr lang="en-US" sz="125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114F"/>
                    </a:solidFill>
                  </a:tcPr>
                </a:tc>
              </a:tr>
              <a:tr h="58500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1" u="none" strike="noStrike">
                          <a:solidFill>
                            <a:srgbClr val="17114F"/>
                          </a:solidFill>
                          <a:effectLst/>
                          <a:uFillTx/>
                          <a:latin typeface="Plus Jakarta Sans"/>
                        </a:rPr>
                        <a:t>Leadership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ROI, looking professional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One standard company-wide; firms like Price Benowitz save 150+ hours a year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</a:tr>
              <a:tr h="58500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1" u="none" strike="noStrike">
                          <a:solidFill>
                            <a:srgbClr val="17114F"/>
                          </a:solidFill>
                          <a:effectLst/>
                          <a:uFillTx/>
                          <a:latin typeface="Plus Jakarta Sans"/>
                        </a:rPr>
                        <a:t>HR / People Ops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Onboarding &amp; new hires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Every new hire shoots in week one — no scheduling, no chasing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</a:tr>
              <a:tr h="58500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1" u="none" strike="noStrike">
                          <a:solidFill>
                            <a:srgbClr val="17114F"/>
                          </a:solidFill>
                          <a:effectLst/>
                          <a:uFillTx/>
                          <a:latin typeface="Plus Jakarta Sans"/>
                        </a:rPr>
                        <a:t>Marketing / Brand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Visual consistency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One on-brand look everywhere; the team page stays current automatically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</a:tr>
              <a:tr h="58500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1" u="none" strike="noStrike">
                          <a:solidFill>
                            <a:srgbClr val="17114F"/>
                          </a:solidFill>
                          <a:effectLst/>
                          <a:uFillTx/>
                          <a:latin typeface="Plus Jakarta Sans"/>
                        </a:rPr>
                        <a:t>IT / Security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Data &amp; access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SOC 2 Type II, SSO, photos auto-deleted, never used to train AI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</a:tr>
              <a:tr h="58500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1" u="none" strike="noStrike">
                          <a:solidFill>
                            <a:srgbClr val="17114F"/>
                          </a:solidFill>
                          <a:effectLst/>
                          <a:uFillTx/>
                          <a:latin typeface="Plus Jakarta Sans"/>
                        </a:rPr>
                        <a:t>Procurement / Finance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Budget &amp; contracts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15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Invoicing, custom pricing, credits never expire</a:t>
                      </a:r>
                      <a:endParaRPr lang="en-US" sz="115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13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5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Rounded Rectangle 5"/>
          <p:cNvSpPr/>
          <p:nvPr/>
        </p:nvSpPr>
        <p:spPr>
          <a:xfrm>
            <a:off x="822960" y="914400"/>
            <a:ext cx="195840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SECURITY &amp; COMPLIANCE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Security &amp; compliance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Box 7"/>
          <p:cNvSpPr/>
          <p:nvPr/>
        </p:nvSpPr>
        <p:spPr>
          <a:xfrm>
            <a:off x="822960" y="1993320"/>
            <a:ext cx="105454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What IT and Legal will want to confirm — and the answers are ready.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TextBox 8"/>
          <p:cNvSpPr/>
          <p:nvPr/>
        </p:nvSpPr>
        <p:spPr>
          <a:xfrm>
            <a:off x="822960" y="2697480"/>
            <a:ext cx="10545480" cy="315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8000"/>
              </a:lnSpc>
              <a:spcAft>
                <a:spcPts val="1100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SOC 2 Type II certified.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100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Single Sign-On (SAML)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with your identity provider, plus optional auto-join for your domain.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100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Photos auto-deleted after 30 days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(your setting).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100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Never used to train AI.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100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Admin login protection (MFA)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and an audit log of access.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Rounded Rectangle 9"/>
          <p:cNvSpPr/>
          <p:nvPr/>
        </p:nvSpPr>
        <p:spPr>
          <a:xfrm>
            <a:off x="822960" y="5349240"/>
            <a:ext cx="10545480" cy="86832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Start legal early. Ask your contact for the compliance pack — DPA, SOC 2 attestation, GDPR responses, SCCs — and send it to legal before kickoff. Most reviews clear in days, not months.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22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6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Rounded Rectangle 5"/>
          <p:cNvSpPr/>
          <p:nvPr/>
        </p:nvSpPr>
        <p:spPr>
          <a:xfrm>
            <a:off x="822960" y="914400"/>
            <a:ext cx="195840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PROCUREMENT &amp; BILLING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Procurement &amp; billing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TextBox 7"/>
          <p:cNvSpPr/>
          <p:nvPr/>
        </p:nvSpPr>
        <p:spPr>
          <a:xfrm>
            <a:off x="822960" y="1993320"/>
            <a:ext cx="105454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Buying and billing fit your procurement process.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TextBox 8"/>
          <p:cNvSpPr/>
          <p:nvPr/>
        </p:nvSpPr>
        <p:spPr>
          <a:xfrm>
            <a:off x="822960" y="2606040"/>
            <a:ext cx="10545480" cy="324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Invoicing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no credit card required.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Custom and volume pricing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the more you buy, the better the rate, locked in for future purchases.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Credits never expire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buy in bulk and deploy them as people join.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One predictable line item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instead of scattered local invoices.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1001"/>
              </a:spcAft>
            </a:pPr>
            <a:r>
              <a:rPr lang="en-US" sz="140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40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Dedicated account manager</a:t>
            </a:r>
            <a:r>
              <a:rPr lang="en-US" sz="140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to help with setup, SSO, and rollout.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Rounded Rectangle 9"/>
          <p:cNvSpPr/>
          <p:nvPr/>
        </p:nvSpPr>
        <p:spPr>
          <a:xfrm>
            <a:off x="822960" y="5349240"/>
            <a:ext cx="10545480" cy="82260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One credit = one person's headshot session. A credit is only used when someone submits their photos — so spend tracks real usage.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31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7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Rounded Rectangle 5"/>
          <p:cNvSpPr/>
          <p:nvPr/>
        </p:nvSpPr>
        <p:spPr>
          <a:xfrm>
            <a:off x="822960" y="914400"/>
            <a:ext cx="120852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THE ROLLOUT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The rollout in four steps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6" name="Table 7"/>
          <p:cNvGraphicFramePr/>
          <p:nvPr/>
        </p:nvGraphicFramePr>
        <p:xfrm>
          <a:off x="822960" y="2148840"/>
          <a:ext cx="10542600" cy="2651760"/>
        </p:xfrm>
        <a:graphic>
          <a:graphicData uri="http://schemas.openxmlformats.org/drawingml/2006/table">
            <a:tbl>
              <a:tblPr/>
              <a:tblGrid>
                <a:gridCol w="2743200"/>
                <a:gridCol w="4572000"/>
                <a:gridCol w="3227760"/>
              </a:tblGrid>
              <a:tr h="45720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50" b="1" u="none" spc="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Plus Jakarta Sans"/>
                        </a:rPr>
                        <a:t>Step</a:t>
                      </a:r>
                      <a:endParaRPr lang="en-US" sz="125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114F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50" b="1" u="none" spc="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Plus Jakarta Sans"/>
                        </a:rPr>
                        <a:t>What you do</a:t>
                      </a:r>
                      <a:endParaRPr lang="en-US" sz="125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114F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50" b="1" u="none" spc="11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Plus Jakarta Sans"/>
                        </a:rPr>
                        <a:t>Outcome</a:t>
                      </a:r>
                      <a:endParaRPr lang="en-US" sz="125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114F"/>
                    </a:solidFill>
                  </a:tcPr>
                </a:tc>
              </a:tr>
              <a:tr h="54864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1" u="none" strike="noStrike">
                          <a:solidFill>
                            <a:srgbClr val="17114F"/>
                          </a:solidFill>
                          <a:effectLst/>
                          <a:uFillTx/>
                          <a:latin typeface="Plus Jakarta Sans"/>
                        </a:rPr>
                        <a:t>1.  Set the standard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Pick backdrops, outfits, and the branded look once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Every headshot comes out on-brand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</a:tr>
              <a:tr h="54864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1" u="none" strike="noStrike">
                          <a:solidFill>
                            <a:srgbClr val="17114F"/>
                          </a:solidFill>
                          <a:effectLst/>
                          <a:uFillTx/>
                          <a:latin typeface="Plus Jakarta Sans"/>
                        </a:rPr>
                        <a:t>2.  Pilot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Test with a small group, then lock the look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You know it works before scaling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</a:tr>
              <a:tr h="54864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1" u="none" strike="noStrike">
                          <a:solidFill>
                            <a:srgbClr val="17114F"/>
                          </a:solidFill>
                          <a:effectLst/>
                          <a:uFillTx/>
                          <a:latin typeface="Plus Jakarta Sans"/>
                        </a:rPr>
                        <a:t>3.  Roll out in waves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Invite team by team or office by office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Everyone gets done, nothing chaotic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BF6"/>
                    </a:solidFill>
                  </a:tcPr>
                </a:tc>
              </a:tr>
              <a:tr h="548640"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1" u="none" strike="noStrike">
                          <a:solidFill>
                            <a:srgbClr val="17114F"/>
                          </a:solidFill>
                          <a:effectLst/>
                          <a:uFillTx/>
                          <a:latin typeface="Plus Jakarta Sans"/>
                        </a:rPr>
                        <a:t>4.  Keep it running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New hires on day one + periodic refresh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  <a:tc>
                  <a:txBody>
                    <a:bodyPr lIns="146160" tIns="73080" rIns="146160" bIns="73080" anchor="ctr">
                      <a:noAutofit/>
                    </a:bodyPr>
                    <a:p>
                      <a:pPr defTabSz="457200">
                        <a:lnSpc>
                          <a:spcPct val="112000"/>
                        </a:lnSpc>
                      </a:pPr>
                      <a:r>
                        <a:rPr lang="en-US" sz="1200" b="0" u="none" strike="noStrike">
                          <a:solidFill>
                            <a:srgbClr val="6E6A87"/>
                          </a:solidFill>
                          <a:effectLst/>
                          <a:uFillTx/>
                          <a:latin typeface="Plus Jakarta Sans"/>
                        </a:rPr>
                        <a:t>The directory stays current on its own</a:t>
                      </a:r>
                      <a:endParaRPr lang="en-US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146160" marR="146160" marT="73080" marB="730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5F1"/>
                    </a:solidFill>
                  </a:tcPr>
                </a:tc>
              </a:tr>
            </a:tbl>
          </a:graphicData>
        </a:graphic>
      </p:graphicFrame>
      <p:sp>
        <p:nvSpPr>
          <p:cNvPr id="137" name="Rounded Rectangle 8"/>
          <p:cNvSpPr/>
          <p:nvPr/>
        </p:nvSpPr>
        <p:spPr>
          <a:xfrm>
            <a:off x="822960" y="5257800"/>
            <a:ext cx="10545480" cy="77688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Do them in order. Step 1 is the one most people skip — and it's what makes everything consistent.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39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8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Rounded Rectangle 5"/>
          <p:cNvSpPr/>
          <p:nvPr/>
        </p:nvSpPr>
        <p:spPr>
          <a:xfrm>
            <a:off x="822960" y="914400"/>
            <a:ext cx="120852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STEP 1 OF 4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Set the standard (once)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Box 7"/>
          <p:cNvSpPr/>
          <p:nvPr/>
        </p:nvSpPr>
        <p:spPr>
          <a:xfrm>
            <a:off x="822960" y="1993320"/>
            <a:ext cx="1024092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Configure this in the admin dashboard before inviting anyone. It decides what every team member sees.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Box 8"/>
          <p:cNvSpPr/>
          <p:nvPr/>
        </p:nvSpPr>
        <p:spPr>
          <a:xfrm>
            <a:off x="822960" y="2788920"/>
            <a:ext cx="10545480" cy="306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8000"/>
              </a:lnSpc>
              <a:spcAft>
                <a:spcPts val="901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Company identity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add your name and logo (the logo feeds the branded photo and emails).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901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Backdrops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pick the shoot locations your team may use. Fewer = more consistent.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901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Outfits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trim the starter list down to what fits your brand.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901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Branded template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optional overlay (shape, background, logo) applied to every headshot automatically.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901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Per-office overrides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offices or departments can keep their own backdrop/outfit set while everyone else uses the default.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Rounded Rectangle 9"/>
          <p:cNvSpPr/>
          <p:nvPr/>
        </p:nvSpPr>
        <p:spPr>
          <a:xfrm>
            <a:off x="822960" y="5486400"/>
            <a:ext cx="10545480" cy="73116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Keep the choices narrow. One or two backdrops and a short outfit list is the easiest way to get a uniform, professional library.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Rectangle 1"/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solidFill>
            <a:srgbClr val="FBFAF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48" name="Picture 2" descr="logo-navy.png"/>
          <p:cNvPicPr/>
          <p:nvPr/>
        </p:nvPicPr>
        <p:blipFill>
          <a:blip r:embed="rId1"/>
          <a:stretch/>
        </p:blipFill>
        <p:spPr>
          <a:xfrm>
            <a:off x="822960" y="420480"/>
            <a:ext cx="1765440" cy="27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TextBox 3"/>
          <p:cNvSpPr/>
          <p:nvPr/>
        </p:nvSpPr>
        <p:spPr>
          <a:xfrm>
            <a:off x="822960" y="6419160"/>
            <a:ext cx="1054548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900" b="0" u="none" spc="37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HeadshotPro  ·  Rollout Playbook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TextBox 4"/>
          <p:cNvSpPr/>
          <p:nvPr/>
        </p:nvSpPr>
        <p:spPr>
          <a:xfrm>
            <a:off x="9540000" y="641916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900" b="0" u="none" strike="noStrike">
                <a:solidFill>
                  <a:srgbClr val="8B88A2"/>
                </a:solidFill>
                <a:effectLst/>
                <a:uFillTx/>
                <a:latin typeface="Plus Jakarta Sans"/>
              </a:rPr>
              <a:t>9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Rounded Rectangle 5"/>
          <p:cNvSpPr/>
          <p:nvPr/>
        </p:nvSpPr>
        <p:spPr>
          <a:xfrm>
            <a:off x="822960" y="914400"/>
            <a:ext cx="1208520" cy="292320"/>
          </a:xfrm>
          <a:prstGeom prst="roundRect">
            <a:avLst>
              <a:gd name="adj" fmla="val 50000"/>
            </a:avLst>
          </a:prstGeom>
          <a:solidFill>
            <a:srgbClr val="DBE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pc="85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STEP 2 OF 4</a:t>
            </a:r>
            <a:endParaRPr lang="en-US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Box 6"/>
          <p:cNvSpPr/>
          <p:nvPr/>
        </p:nvSpPr>
        <p:spPr>
          <a:xfrm>
            <a:off x="822960" y="1353240"/>
            <a:ext cx="105454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05000"/>
              </a:lnSpc>
            </a:pPr>
            <a:r>
              <a:rPr lang="en-US" sz="3000" b="1" u="none" spc="-74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Pilot with a small group</a:t>
            </a:r>
            <a:endParaRPr lang="en-US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TextBox 7"/>
          <p:cNvSpPr/>
          <p:nvPr/>
        </p:nvSpPr>
        <p:spPr>
          <a:xfrm>
            <a:off x="822960" y="1993320"/>
            <a:ext cx="105454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35000"/>
              </a:lnSpc>
            </a:pPr>
            <a:r>
              <a:rPr lang="en-US" sz="1500" b="0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Run a quick test before inviting the whole company.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TextBox 8"/>
          <p:cNvSpPr/>
          <p:nvPr/>
        </p:nvSpPr>
        <p:spPr>
          <a:xfrm>
            <a:off x="822960" y="2560320"/>
            <a:ext cx="10545480" cy="329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spAutoFit/>
          </a:bodyPr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Pick 10–15 people, mixed on purpose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different genders, skin tones, glasses, hair. This is what tests the look.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Invite them by email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so you can track who's done and nudge stragglers.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Send a reminder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to anyone who hasn't finished after a couple of days.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Issue retries freely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— everyone gets a free one.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18000"/>
              </a:lnSpc>
              <a:spcAft>
                <a:spcPts val="799"/>
              </a:spcAft>
            </a:pPr>
            <a:r>
              <a:rPr lang="en-US" sz="1350" b="1" u="none" strike="noStrike">
                <a:solidFill>
                  <a:srgbClr val="138F84"/>
                </a:solidFill>
                <a:effectLst/>
                <a:uFillTx/>
                <a:latin typeface="Plus Jakarta Sans"/>
              </a:rPr>
              <a:t>•  </a:t>
            </a:r>
            <a:r>
              <a:rPr lang="en-US" sz="1350" b="1" u="none" strike="noStrike">
                <a:solidFill>
                  <a:srgbClr val="17114F"/>
                </a:solidFill>
                <a:effectLst/>
                <a:uFillTx/>
                <a:latin typeface="Plus Jakarta Sans"/>
              </a:rPr>
              <a:t>Lock the look.</a:t>
            </a:r>
            <a:r>
              <a:rPr lang="en-US" sz="1350" b="0" u="none" strike="noStrike">
                <a:solidFill>
                  <a:srgbClr val="6E6A87"/>
                </a:solidFill>
                <a:effectLst/>
                <a:uFillTx/>
                <a:latin typeface="Plus Jakarta Sans"/>
              </a:rPr>
              <a:t>  Once results look right, your standard is final. Style changes only apply to future shoots, so settle it now.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Rounded Rectangle 9"/>
          <p:cNvSpPr/>
          <p:nvPr/>
        </p:nvSpPr>
        <p:spPr>
          <a:xfrm>
            <a:off x="822960" y="5321880"/>
            <a:ext cx="10545480" cy="914040"/>
          </a:xfrm>
          <a:prstGeom prst="roundRect">
            <a:avLst>
              <a:gd name="adj" fmla="val 6000"/>
            </a:avLst>
          </a:prstGeom>
          <a:solidFill>
            <a:srgbClr val="FDFBF6"/>
          </a:solidFill>
          <a:ln w="12700">
            <a:solidFill>
              <a:srgbClr val="EAE3D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255960" tIns="109800" rIns="255960" bIns="109800" anchor="ctr">
            <a:noAutofit/>
          </a:bodyPr>
          <a:p>
            <a:pPr defTabSz="457200">
              <a:lnSpc>
                <a:spcPct val="125000"/>
              </a:lnSpc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Want to run the pilot on us? Email sales@headshotpro.com to get free trial credits.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25000"/>
              </a:lnSpc>
              <a:spcBef>
                <a:spcPts val="601"/>
              </a:spcBef>
            </a:pPr>
            <a:r>
              <a:rPr lang="en-US" sz="1350" b="0" i="1" u="none" strike="noStrike">
                <a:solidFill>
                  <a:srgbClr val="3D3863"/>
                </a:solidFill>
                <a:effectLst/>
                <a:uFillTx/>
                <a:latin typeface="Plus Jakarta Sans"/>
              </a:rPr>
              <a:t>If the results aren't right, adjust the standard and re-test a few people. Don't scale a problem.</a:t>
            </a:r>
            <a:endParaRPr lang="en-US" sz="13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LibreOffice/26.2.4.2$MacOSX_AARCH64 LibreOffice_project/0229ac93fcf0d7cbc6376066c6f35021cef002dc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en-US</dc:language>
  <cp:lastModifiedBy/>
  <dcterms:modified xsi:type="dcterms:W3CDTF">2026-06-24T11:49:52Z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